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6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ECE1C-6518-4D31-BB4D-8581043117E5}" type="datetimeFigureOut">
              <a:rPr lang="en-GB" smtClean="0"/>
              <a:pPr/>
              <a:t>11/11/2014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17223-DD57-49C5-B3A2-00C1D517E0F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788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7A5F-6DCA-431D-B30E-B6843020A89E}" type="datetime1">
              <a:rPr lang="en-GB" smtClean="0"/>
              <a:pPr/>
              <a:t>11/11/2014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9975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D5C-2053-4856-9E81-C3342D2C1AF8}" type="datetime1">
              <a:rPr lang="en-GB" smtClean="0"/>
              <a:pPr/>
              <a:t>11/11/2014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842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139F-CD08-4EDD-AECA-E63980C28AB6}" type="datetime1">
              <a:rPr lang="en-GB" smtClean="0"/>
              <a:pPr/>
              <a:t>11/11/2014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212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D355-6D5A-43CD-9A9D-E533DCE14845}" type="datetime1">
              <a:rPr lang="en-GB" smtClean="0"/>
              <a:pPr/>
              <a:t>11/11/2014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795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A802-69D2-4260-B321-E198D31C0D7E}" type="datetime1">
              <a:rPr lang="en-GB" smtClean="0"/>
              <a:pPr/>
              <a:t>11/11/2014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586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4300-CC61-4D27-B8FA-55C6DC3CFFC1}" type="datetime1">
              <a:rPr lang="en-GB" smtClean="0"/>
              <a:pPr/>
              <a:t>11/11/2014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033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1A68-7300-4BA7-B421-EE252C3092D0}" type="datetime1">
              <a:rPr lang="en-GB" smtClean="0"/>
              <a:pPr/>
              <a:t>11/11/2014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24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A0A-747A-47E9-9A3A-17718E52C261}" type="datetime1">
              <a:rPr lang="en-GB" smtClean="0"/>
              <a:pPr/>
              <a:t>11/11/2014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3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E20A-0E16-473E-9FAE-CB978844DF32}" type="datetime1">
              <a:rPr lang="en-GB" smtClean="0"/>
              <a:pPr/>
              <a:t>11/11/2014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09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06F6-6973-4AFB-BCE2-134BD8905621}" type="datetime1">
              <a:rPr lang="en-GB" smtClean="0"/>
              <a:pPr/>
              <a:t>11/11/2014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98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6D23-848D-4F6C-83C4-9655FB3B91AF}" type="datetime1">
              <a:rPr lang="en-GB" smtClean="0"/>
              <a:pPr/>
              <a:t>11/11/2014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311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7B5FD-44B4-4ADB-941A-3CA2B83B481C}" type="datetime1">
              <a:rPr lang="en-GB" smtClean="0"/>
              <a:pPr/>
              <a:t>11/11/2014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996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fbach.d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404664"/>
            <a:ext cx="8671861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Report to the EPS-EG</a:t>
            </a:r>
            <a:r>
              <a:rPr lang="en-GB" dirty="0" smtClean="0"/>
              <a:t>			Meeting: Lisbon, 13.-14.11.2014</a:t>
            </a:r>
          </a:p>
          <a:p>
            <a:endParaRPr lang="en-GB" dirty="0"/>
          </a:p>
          <a:p>
            <a:r>
              <a:rPr lang="en-GB" dirty="0" smtClean="0"/>
              <a:t>My activity: Energy related data collection and processing</a:t>
            </a:r>
          </a:p>
          <a:p>
            <a:endParaRPr lang="en-GB" dirty="0"/>
          </a:p>
          <a:p>
            <a:r>
              <a:rPr lang="en-GB" dirty="0" smtClean="0"/>
              <a:t>Source of data:</a:t>
            </a:r>
          </a:p>
          <a:p>
            <a:r>
              <a:rPr lang="en-GB" dirty="0"/>
              <a:t>	</a:t>
            </a:r>
            <a:r>
              <a:rPr lang="en-GB" dirty="0" smtClean="0"/>
              <a:t>German data are openly available; good time resolution (15 min)</a:t>
            </a:r>
          </a:p>
          <a:p>
            <a:r>
              <a:rPr lang="en-GB" dirty="0"/>
              <a:t>	</a:t>
            </a:r>
            <a:r>
              <a:rPr lang="en-GB" dirty="0" smtClean="0"/>
              <a:t>Data bank (load, wind, PV) by P.-F. Bach (see his report; </a:t>
            </a:r>
            <a:r>
              <a:rPr lang="en-GB" dirty="0" smtClean="0">
                <a:hlinkClick r:id="rId2"/>
              </a:rPr>
              <a:t>http://pfbach.dk/</a:t>
            </a:r>
            <a:r>
              <a:rPr lang="en-GB" dirty="0" smtClean="0"/>
              <a:t>)</a:t>
            </a:r>
          </a:p>
          <a:p>
            <a:r>
              <a:rPr lang="en-GB" dirty="0"/>
              <a:t>	</a:t>
            </a:r>
            <a:r>
              <a:rPr lang="en-GB" dirty="0" smtClean="0"/>
              <a:t>(Germany, France, Belgium, UK, Ireland, Denmark, Spain)</a:t>
            </a:r>
            <a:br>
              <a:rPr lang="en-GB" dirty="0" smtClean="0"/>
            </a:br>
            <a:r>
              <a:rPr lang="en-GB" dirty="0" smtClean="0"/>
              <a:t>	Czech Rep. F. Wertz</a:t>
            </a:r>
          </a:p>
          <a:p>
            <a:r>
              <a:rPr lang="en-GB" dirty="0"/>
              <a:t>	</a:t>
            </a:r>
            <a:r>
              <a:rPr lang="en-GB" dirty="0" smtClean="0"/>
              <a:t>Spain: PV (E. Soria, C. Hidalgo)</a:t>
            </a:r>
          </a:p>
          <a:p>
            <a:r>
              <a:rPr lang="en-GB" dirty="0"/>
              <a:t>	</a:t>
            </a:r>
            <a:r>
              <a:rPr lang="en-GB" dirty="0" smtClean="0"/>
              <a:t>French: H. </a:t>
            </a:r>
            <a:r>
              <a:rPr lang="en-GB" dirty="0" err="1" smtClean="0"/>
              <a:t>Flocard</a:t>
            </a:r>
            <a:r>
              <a:rPr lang="en-GB" dirty="0" smtClean="0"/>
              <a:t>, data with 30 min time resolution)</a:t>
            </a:r>
          </a:p>
          <a:p>
            <a:r>
              <a:rPr lang="en-GB" dirty="0"/>
              <a:t>	</a:t>
            </a:r>
            <a:r>
              <a:rPr lang="en-GB" dirty="0" smtClean="0"/>
              <a:t>Japan: K. Muraoka</a:t>
            </a:r>
          </a:p>
          <a:p>
            <a:r>
              <a:rPr lang="en-GB" dirty="0"/>
              <a:t>	</a:t>
            </a:r>
            <a:r>
              <a:rPr lang="en-GB" dirty="0" smtClean="0"/>
              <a:t>Sweden: E. </a:t>
            </a:r>
            <a:r>
              <a:rPr lang="en-GB" dirty="0" err="1" smtClean="0"/>
              <a:t>Rachlew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Italy: G. </a:t>
            </a:r>
            <a:r>
              <a:rPr lang="en-GB" dirty="0" err="1" smtClean="0"/>
              <a:t>Alimonte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Processing:</a:t>
            </a:r>
          </a:p>
          <a:p>
            <a:r>
              <a:rPr lang="en-GB" dirty="0"/>
              <a:t>	</a:t>
            </a:r>
            <a:r>
              <a:rPr lang="en-GB" dirty="0" smtClean="0"/>
              <a:t>Germany: IPP-report (IPP_18_1.1.); </a:t>
            </a:r>
            <a:r>
              <a:rPr lang="fr-FR" dirty="0" err="1" smtClean="0"/>
              <a:t>Eur</a:t>
            </a:r>
            <a:r>
              <a:rPr lang="fr-FR" dirty="0" smtClean="0"/>
              <a:t>. Phys. J. Plus (2014) </a:t>
            </a:r>
            <a:r>
              <a:rPr lang="fr-FR" b="1" dirty="0" smtClean="0"/>
              <a:t>129</a:t>
            </a:r>
            <a:r>
              <a:rPr lang="fr-FR" dirty="0" smtClean="0"/>
              <a:t> 20</a:t>
            </a:r>
          </a:p>
          <a:p>
            <a:r>
              <a:rPr lang="fr-FR" dirty="0"/>
              <a:t>	</a:t>
            </a:r>
            <a:r>
              <a:rPr lang="fr-FR" dirty="0" smtClean="0"/>
              <a:t>Europe:  </a:t>
            </a:r>
            <a:r>
              <a:rPr lang="fr-FR" dirty="0" err="1" smtClean="0"/>
              <a:t>Eur</a:t>
            </a:r>
            <a:r>
              <a:rPr lang="fr-FR" dirty="0" smtClean="0"/>
              <a:t>. Phys. J. Plus (2014) </a:t>
            </a:r>
            <a:r>
              <a:rPr lang="fr-FR" b="1" dirty="0" smtClean="0"/>
              <a:t>129</a:t>
            </a:r>
            <a:r>
              <a:rPr lang="fr-FR" dirty="0" smtClean="0"/>
              <a:t> 219; </a:t>
            </a:r>
            <a:r>
              <a:rPr lang="fr-FR" dirty="0" err="1" smtClean="0"/>
              <a:t>proceedings</a:t>
            </a:r>
            <a:r>
              <a:rPr lang="fr-FR" dirty="0" smtClean="0"/>
              <a:t> </a:t>
            </a:r>
            <a:r>
              <a:rPr lang="fr-FR" dirty="0" err="1" smtClean="0"/>
              <a:t>Varenna</a:t>
            </a:r>
            <a:r>
              <a:rPr lang="fr-FR" dirty="0" smtClean="0"/>
              <a:t> SS (EPJ </a:t>
            </a:r>
            <a:r>
              <a:rPr lang="fr-FR" dirty="0" err="1" smtClean="0"/>
              <a:t>conf</a:t>
            </a:r>
            <a:r>
              <a:rPr lang="fr-FR" dirty="0" smtClean="0"/>
              <a:t> web)</a:t>
            </a:r>
          </a:p>
          <a:p>
            <a:r>
              <a:rPr lang="fr-FR" dirty="0"/>
              <a:t>	</a:t>
            </a:r>
            <a:r>
              <a:rPr lang="fr-FR" dirty="0" err="1" smtClean="0"/>
              <a:t>Japan</a:t>
            </a:r>
            <a:r>
              <a:rPr lang="fr-FR" dirty="0" smtClean="0"/>
              <a:t>: </a:t>
            </a:r>
            <a:r>
              <a:rPr lang="fr-FR" dirty="0" err="1" smtClean="0"/>
              <a:t>paper</a:t>
            </a:r>
            <a:r>
              <a:rPr lang="fr-FR" dirty="0" smtClean="0"/>
              <a:t> in </a:t>
            </a:r>
            <a:r>
              <a:rPr lang="fr-FR" dirty="0" err="1" smtClean="0"/>
              <a:t>preparation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Other</a:t>
            </a:r>
            <a:r>
              <a:rPr lang="fr-FR" dirty="0" smtClean="0"/>
              <a:t> publications:   D. Grant et al., </a:t>
            </a:r>
            <a:r>
              <a:rPr lang="fr-FR" dirty="0" err="1" smtClean="0"/>
              <a:t>Rev</a:t>
            </a:r>
            <a:r>
              <a:rPr lang="fr-FR" dirty="0" smtClean="0"/>
              <a:t>.´Energie </a:t>
            </a:r>
            <a:r>
              <a:rPr lang="fr-FR" b="1" dirty="0" smtClean="0"/>
              <a:t>619</a:t>
            </a:r>
            <a:r>
              <a:rPr lang="fr-FR" dirty="0" smtClean="0"/>
              <a:t> 211 (2014). </a:t>
            </a:r>
          </a:p>
          <a:p>
            <a:endParaRPr lang="en-GB" dirty="0" smtClean="0"/>
          </a:p>
          <a:p>
            <a:r>
              <a:rPr lang="en-GB" dirty="0"/>
              <a:t>	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92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620688"/>
            <a:ext cx="48568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The benefit: </a:t>
            </a:r>
          </a:p>
          <a:p>
            <a:r>
              <a:rPr lang="en-GB" dirty="0" smtClean="0"/>
              <a:t>	The </a:t>
            </a:r>
            <a:r>
              <a:rPr lang="en-GB" dirty="0"/>
              <a:t>back-up energy is reduced by 24%, </a:t>
            </a:r>
            <a:endParaRPr lang="en-GB" dirty="0" smtClean="0"/>
          </a:p>
          <a:p>
            <a:r>
              <a:rPr lang="en-GB" dirty="0" smtClean="0"/>
              <a:t>	the </a:t>
            </a:r>
            <a:r>
              <a:rPr lang="en-GB" dirty="0"/>
              <a:t>maximal back-up power by 9%, </a:t>
            </a:r>
            <a:endParaRPr lang="en-GB" dirty="0" smtClean="0"/>
          </a:p>
          <a:p>
            <a:r>
              <a:rPr lang="en-GB" dirty="0" smtClean="0"/>
              <a:t>	the </a:t>
            </a:r>
            <a:r>
              <a:rPr lang="en-GB" dirty="0"/>
              <a:t>maximal surplus power by 15%, </a:t>
            </a:r>
            <a:endParaRPr lang="en-GB" dirty="0" smtClean="0"/>
          </a:p>
          <a:p>
            <a:r>
              <a:rPr lang="en-GB" dirty="0" smtClean="0"/>
              <a:t>	the </a:t>
            </a:r>
            <a:r>
              <a:rPr lang="en-GB" dirty="0"/>
              <a:t>maximal grid power by 7%, </a:t>
            </a:r>
            <a:endParaRPr lang="en-GB" dirty="0" smtClean="0"/>
          </a:p>
          <a:p>
            <a:r>
              <a:rPr lang="en-GB" dirty="0" smtClean="0"/>
              <a:t>	the </a:t>
            </a:r>
            <a:r>
              <a:rPr lang="en-GB" dirty="0"/>
              <a:t>typical grid fluctuation level by 35% </a:t>
            </a:r>
            <a:endParaRPr lang="en-GB" dirty="0" smtClean="0"/>
          </a:p>
          <a:p>
            <a:r>
              <a:rPr lang="en-GB" dirty="0" smtClean="0"/>
              <a:t>	the </a:t>
            </a:r>
            <a:r>
              <a:rPr lang="en-GB" dirty="0"/>
              <a:t>maximal storage capacity by 28</a:t>
            </a:r>
            <a:r>
              <a:rPr lang="en-GB" dirty="0" smtClean="0"/>
              <a:t>%</a:t>
            </a:r>
          </a:p>
          <a:p>
            <a:endParaRPr lang="en-GB" dirty="0"/>
          </a:p>
          <a:p>
            <a:r>
              <a:rPr lang="en-GB" b="1" dirty="0" smtClean="0"/>
              <a:t>Interconnection: </a:t>
            </a:r>
            <a:endParaRPr lang="en-GB" b="1" dirty="0"/>
          </a:p>
        </p:txBody>
      </p:sp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08" b="4631"/>
          <a:stretch/>
        </p:blipFill>
        <p:spPr bwMode="auto">
          <a:xfrm>
            <a:off x="3239953" y="2801039"/>
            <a:ext cx="4572407" cy="4012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979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548680"/>
            <a:ext cx="189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The CO2-situation</a:t>
            </a:r>
            <a:endParaRPr lang="en-GB" b="1" dirty="0"/>
          </a:p>
        </p:txBody>
      </p:sp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06" b="6347"/>
          <a:stretch/>
        </p:blipFill>
        <p:spPr bwMode="auto">
          <a:xfrm>
            <a:off x="1835696" y="980728"/>
            <a:ext cx="5520957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55576" y="6093296"/>
            <a:ext cx="776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Countries with hydro + nuclear are already where others would like to be in 2050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925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692696"/>
            <a:ext cx="238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The development costs</a:t>
            </a:r>
            <a:endParaRPr lang="en-GB" b="1" dirty="0"/>
          </a:p>
        </p:txBody>
      </p:sp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2" t="14775" r="8048" b="5843"/>
          <a:stretch/>
        </p:blipFill>
        <p:spPr bwMode="auto">
          <a:xfrm>
            <a:off x="3072876" y="1058952"/>
            <a:ext cx="5063322" cy="4644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020272" y="6021288"/>
            <a:ext cx="1830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	F. Wagner</a:t>
            </a:r>
          </a:p>
          <a:p>
            <a:r>
              <a:rPr lang="en-GB" sz="1400" dirty="0"/>
              <a:t>	</a:t>
            </a:r>
            <a:r>
              <a:rPr lang="en-GB" sz="1400" dirty="0" err="1" smtClean="0"/>
              <a:t>Finadvice</a:t>
            </a:r>
            <a:endParaRPr lang="en-GB" sz="14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492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9552" y="476672"/>
            <a:ext cx="1879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Proceedure</a:t>
            </a:r>
            <a:endParaRPr lang="en-GB" b="1" dirty="0" smtClean="0"/>
          </a:p>
          <a:p>
            <a:r>
              <a:rPr lang="en-GB" dirty="0" smtClean="0"/>
              <a:t>1. Scaling to 100%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84" t="11663" r="15728" b="4467"/>
          <a:stretch/>
        </p:blipFill>
        <p:spPr>
          <a:xfrm>
            <a:off x="3419872" y="188640"/>
            <a:ext cx="4104456" cy="384847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83568" y="4581128"/>
            <a:ext cx="54536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Assumptions: </a:t>
            </a:r>
          </a:p>
          <a:p>
            <a:r>
              <a:rPr lang="en-GB" dirty="0"/>
              <a:t>	</a:t>
            </a:r>
            <a:r>
              <a:rPr lang="en-GB" dirty="0" smtClean="0"/>
              <a:t>no savings in electricity consumption</a:t>
            </a:r>
            <a:endParaRPr lang="en-GB" dirty="0"/>
          </a:p>
          <a:p>
            <a:r>
              <a:rPr lang="en-GB" dirty="0" smtClean="0"/>
              <a:t>	hydro remains the same, subtracted from load</a:t>
            </a:r>
          </a:p>
          <a:p>
            <a:r>
              <a:rPr lang="en-GB" dirty="0"/>
              <a:t>	</a:t>
            </a:r>
            <a:r>
              <a:rPr lang="en-GB" dirty="0" smtClean="0"/>
              <a:t>no nuclear power</a:t>
            </a:r>
          </a:p>
          <a:p>
            <a:r>
              <a:rPr lang="en-GB" dirty="0"/>
              <a:t>	</a:t>
            </a:r>
            <a:r>
              <a:rPr lang="en-GB" dirty="0" smtClean="0"/>
              <a:t>no biogas</a:t>
            </a:r>
          </a:p>
          <a:p>
            <a:r>
              <a:rPr lang="en-GB" dirty="0"/>
              <a:t>	</a:t>
            </a:r>
            <a:r>
              <a:rPr lang="en-GB" dirty="0" smtClean="0"/>
              <a:t>no cross-country exchange</a:t>
            </a:r>
          </a:p>
          <a:p>
            <a:r>
              <a:rPr lang="en-GB" dirty="0"/>
              <a:t>	</a:t>
            </a:r>
            <a:r>
              <a:rPr lang="en-GB" dirty="0" smtClean="0"/>
              <a:t>no losses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066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95536" y="548680"/>
            <a:ext cx="548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2. Mix between wind and PV, onshore and offshore wind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69" b="21683"/>
          <a:stretch/>
        </p:blipFill>
        <p:spPr>
          <a:xfrm>
            <a:off x="0" y="1426600"/>
            <a:ext cx="9144000" cy="4234648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308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79512" y="260648"/>
            <a:ext cx="61474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3. Analysis</a:t>
            </a:r>
          </a:p>
          <a:p>
            <a:r>
              <a:rPr lang="en-GB" dirty="0"/>
              <a:t>	</a:t>
            </a:r>
            <a:r>
              <a:rPr lang="en-GB" dirty="0" smtClean="0"/>
              <a:t>what has to be installed: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	</a:t>
            </a:r>
            <a:r>
              <a:rPr lang="en-GB" dirty="0" smtClean="0"/>
              <a:t>remaining need for back-up: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	</a:t>
            </a:r>
            <a:r>
              <a:rPr lang="en-GB" dirty="0" smtClean="0"/>
              <a:t>extent of surplus energy: 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	</a:t>
            </a:r>
            <a:r>
              <a:rPr lang="en-GB" dirty="0" smtClean="0"/>
              <a:t>storage: 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	</a:t>
            </a:r>
            <a:r>
              <a:rPr lang="en-GB" dirty="0" smtClean="0"/>
              <a:t>dynamics of back-up system: 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	</a:t>
            </a:r>
            <a:r>
              <a:rPr lang="en-GB" dirty="0" smtClean="0"/>
              <a:t>conditions for DSM (demand-side management): 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	</a:t>
            </a:r>
            <a:r>
              <a:rPr lang="en-GB" dirty="0" smtClean="0"/>
              <a:t>CO2 reduction: </a:t>
            </a:r>
          </a:p>
          <a:p>
            <a:r>
              <a:rPr lang="en-GB" dirty="0"/>
              <a:t>	</a:t>
            </a:r>
            <a:r>
              <a:rPr lang="en-GB" dirty="0" smtClean="0"/>
              <a:t>savings and use of biogas for a 100% supply by RES: 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	</a:t>
            </a:r>
            <a:r>
              <a:rPr lang="en-GB" dirty="0" smtClean="0"/>
              <a:t>what is a reasonable share by RES: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872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260648"/>
            <a:ext cx="88881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3. Analysis (</a:t>
            </a:r>
            <a:r>
              <a:rPr lang="en-GB" b="1" dirty="0" smtClean="0">
                <a:solidFill>
                  <a:srgbClr val="FF0000"/>
                </a:solidFill>
              </a:rPr>
              <a:t>Germany</a:t>
            </a:r>
            <a:r>
              <a:rPr lang="en-GB" b="1" dirty="0" smtClean="0"/>
              <a:t>)</a:t>
            </a:r>
          </a:p>
          <a:p>
            <a:r>
              <a:rPr lang="en-GB" dirty="0"/>
              <a:t>	</a:t>
            </a:r>
            <a:r>
              <a:rPr lang="en-GB" dirty="0" smtClean="0"/>
              <a:t>what has to be installed: </a:t>
            </a:r>
            <a:r>
              <a:rPr lang="en-GB" dirty="0" smtClean="0">
                <a:solidFill>
                  <a:srgbClr val="FF0000"/>
                </a:solidFill>
              </a:rPr>
              <a:t>enough to supply Europe</a:t>
            </a:r>
          </a:p>
          <a:p>
            <a:r>
              <a:rPr lang="en-GB" dirty="0"/>
              <a:t>	</a:t>
            </a:r>
            <a:r>
              <a:rPr lang="en-GB" dirty="0" smtClean="0"/>
              <a:t>remaining need for back-up: </a:t>
            </a:r>
            <a:r>
              <a:rPr lang="en-GB" dirty="0" smtClean="0">
                <a:solidFill>
                  <a:srgbClr val="FF0000"/>
                </a:solidFill>
              </a:rPr>
              <a:t>78%</a:t>
            </a:r>
          </a:p>
          <a:p>
            <a:r>
              <a:rPr lang="en-GB" dirty="0"/>
              <a:t>	</a:t>
            </a:r>
            <a:r>
              <a:rPr lang="en-GB" dirty="0" smtClean="0"/>
              <a:t>extent of surplus energy: </a:t>
            </a:r>
            <a:r>
              <a:rPr lang="en-GB" dirty="0" smtClean="0">
                <a:solidFill>
                  <a:srgbClr val="FF0000"/>
                </a:solidFill>
              </a:rPr>
              <a:t>consumption of Poland</a:t>
            </a:r>
          </a:p>
          <a:p>
            <a:r>
              <a:rPr lang="en-GB" dirty="0"/>
              <a:t>	</a:t>
            </a:r>
            <a:r>
              <a:rPr lang="en-GB" dirty="0" smtClean="0"/>
              <a:t>storage: </a:t>
            </a:r>
            <a:r>
              <a:rPr lang="en-GB" dirty="0" smtClean="0">
                <a:solidFill>
                  <a:srgbClr val="FF0000"/>
                </a:solidFill>
              </a:rPr>
              <a:t>formally, 33 </a:t>
            </a:r>
            <a:r>
              <a:rPr lang="en-GB" dirty="0" err="1" smtClean="0">
                <a:solidFill>
                  <a:srgbClr val="FF0000"/>
                </a:solidFill>
              </a:rPr>
              <a:t>TWh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	</a:t>
            </a:r>
            <a:r>
              <a:rPr lang="en-GB" dirty="0" smtClean="0"/>
              <a:t>dynamics of back-up system: </a:t>
            </a:r>
            <a:r>
              <a:rPr lang="en-GB" dirty="0" smtClean="0">
                <a:solidFill>
                  <a:srgbClr val="FF0000"/>
                </a:solidFill>
              </a:rPr>
              <a:t>from 0 to the load, strongly increased gradients</a:t>
            </a:r>
          </a:p>
          <a:p>
            <a:r>
              <a:rPr lang="en-GB" dirty="0"/>
              <a:t>	</a:t>
            </a:r>
            <a:r>
              <a:rPr lang="en-GB" dirty="0" smtClean="0"/>
              <a:t>conditions for DSM (demand-side management): </a:t>
            </a:r>
            <a:r>
              <a:rPr lang="en-GB" dirty="0" smtClean="0">
                <a:solidFill>
                  <a:srgbClr val="FF0000"/>
                </a:solidFill>
              </a:rPr>
              <a:t>price is low during day</a:t>
            </a:r>
          </a:p>
          <a:p>
            <a:r>
              <a:rPr lang="en-GB" dirty="0"/>
              <a:t>	</a:t>
            </a:r>
            <a:r>
              <a:rPr lang="en-GB" dirty="0" smtClean="0"/>
              <a:t>CO2 reduction: </a:t>
            </a:r>
          </a:p>
          <a:p>
            <a:r>
              <a:rPr lang="en-GB" dirty="0"/>
              <a:t>	</a:t>
            </a:r>
            <a:r>
              <a:rPr lang="en-GB" dirty="0" smtClean="0"/>
              <a:t>savings and use of biogas for a 100% supply by RES: </a:t>
            </a:r>
            <a:r>
              <a:rPr lang="en-GB" dirty="0" smtClean="0">
                <a:solidFill>
                  <a:srgbClr val="FF0000"/>
                </a:solidFill>
              </a:rPr>
              <a:t>e.g. 40 </a:t>
            </a:r>
            <a:r>
              <a:rPr lang="en-GB" dirty="0" err="1" smtClean="0">
                <a:solidFill>
                  <a:srgbClr val="FF0000"/>
                </a:solidFill>
              </a:rPr>
              <a:t>TWh</a:t>
            </a:r>
            <a:r>
              <a:rPr lang="en-GB" dirty="0" smtClean="0">
                <a:solidFill>
                  <a:srgbClr val="FF0000"/>
                </a:solidFill>
              </a:rPr>
              <a:t>, 30% consumption</a:t>
            </a:r>
          </a:p>
          <a:p>
            <a:r>
              <a:rPr lang="en-GB" dirty="0"/>
              <a:t>	</a:t>
            </a:r>
            <a:r>
              <a:rPr lang="en-GB" dirty="0" smtClean="0"/>
              <a:t>what is a reasonable share by RES:  </a:t>
            </a:r>
            <a:r>
              <a:rPr lang="en-GB" dirty="0" smtClean="0">
                <a:solidFill>
                  <a:srgbClr val="FF0000"/>
                </a:solidFill>
              </a:rPr>
              <a:t>40%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571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7" t="17864" r="9871"/>
          <a:stretch/>
        </p:blipFill>
        <p:spPr>
          <a:xfrm>
            <a:off x="323528" y="3093632"/>
            <a:ext cx="3744416" cy="355663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9512" y="260648"/>
            <a:ext cx="88881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3. Analysis (</a:t>
            </a:r>
            <a:r>
              <a:rPr lang="en-GB" b="1" dirty="0" smtClean="0">
                <a:solidFill>
                  <a:srgbClr val="FF0000"/>
                </a:solidFill>
              </a:rPr>
              <a:t>Germany</a:t>
            </a:r>
            <a:r>
              <a:rPr lang="en-GB" b="1" dirty="0" smtClean="0"/>
              <a:t>)</a:t>
            </a:r>
          </a:p>
          <a:p>
            <a:r>
              <a:rPr lang="en-GB" dirty="0"/>
              <a:t>	</a:t>
            </a:r>
            <a:r>
              <a:rPr lang="en-GB" dirty="0" smtClean="0"/>
              <a:t>what has to be installed: </a:t>
            </a:r>
            <a:r>
              <a:rPr lang="en-GB" dirty="0" smtClean="0">
                <a:solidFill>
                  <a:srgbClr val="FF0000"/>
                </a:solidFill>
              </a:rPr>
              <a:t>enough to supply Europe</a:t>
            </a:r>
          </a:p>
          <a:p>
            <a:r>
              <a:rPr lang="en-GB" dirty="0"/>
              <a:t>	</a:t>
            </a:r>
            <a:r>
              <a:rPr lang="en-GB" dirty="0" smtClean="0"/>
              <a:t>remaining need for back-up: </a:t>
            </a:r>
            <a:r>
              <a:rPr lang="en-GB" dirty="0" smtClean="0">
                <a:solidFill>
                  <a:srgbClr val="FF0000"/>
                </a:solidFill>
              </a:rPr>
              <a:t>78%</a:t>
            </a:r>
          </a:p>
          <a:p>
            <a:r>
              <a:rPr lang="en-GB" dirty="0"/>
              <a:t>	</a:t>
            </a:r>
            <a:r>
              <a:rPr lang="en-GB" dirty="0" smtClean="0"/>
              <a:t>extent of surplus energy: </a:t>
            </a:r>
            <a:r>
              <a:rPr lang="en-GB" dirty="0" smtClean="0">
                <a:solidFill>
                  <a:srgbClr val="FF0000"/>
                </a:solidFill>
              </a:rPr>
              <a:t>consumption of Poland</a:t>
            </a:r>
          </a:p>
          <a:p>
            <a:r>
              <a:rPr lang="en-GB" dirty="0"/>
              <a:t>	</a:t>
            </a:r>
            <a:r>
              <a:rPr lang="en-GB" dirty="0" smtClean="0"/>
              <a:t>storage: </a:t>
            </a:r>
            <a:r>
              <a:rPr lang="en-GB" dirty="0" smtClean="0">
                <a:solidFill>
                  <a:srgbClr val="FF0000"/>
                </a:solidFill>
              </a:rPr>
              <a:t>formally, 33 </a:t>
            </a:r>
            <a:r>
              <a:rPr lang="en-GB" dirty="0" err="1" smtClean="0">
                <a:solidFill>
                  <a:srgbClr val="FF0000"/>
                </a:solidFill>
              </a:rPr>
              <a:t>TWh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	</a:t>
            </a:r>
            <a:r>
              <a:rPr lang="en-GB" dirty="0" smtClean="0"/>
              <a:t>dynamics of back-up system: </a:t>
            </a:r>
            <a:r>
              <a:rPr lang="en-GB" dirty="0" smtClean="0">
                <a:solidFill>
                  <a:srgbClr val="FF0000"/>
                </a:solidFill>
              </a:rPr>
              <a:t>from 0 to the load, strongly increased gradients</a:t>
            </a:r>
          </a:p>
          <a:p>
            <a:r>
              <a:rPr lang="en-GB" dirty="0"/>
              <a:t>	</a:t>
            </a:r>
            <a:r>
              <a:rPr lang="en-GB" dirty="0" smtClean="0"/>
              <a:t>conditions for DSM (demand-side management): </a:t>
            </a:r>
            <a:r>
              <a:rPr lang="en-GB" dirty="0" smtClean="0">
                <a:solidFill>
                  <a:srgbClr val="FF0000"/>
                </a:solidFill>
              </a:rPr>
              <a:t>price is low during day</a:t>
            </a:r>
          </a:p>
          <a:p>
            <a:r>
              <a:rPr lang="en-GB" dirty="0"/>
              <a:t>	</a:t>
            </a:r>
            <a:r>
              <a:rPr lang="en-GB" dirty="0" smtClean="0"/>
              <a:t>CO2 reduction: </a:t>
            </a:r>
          </a:p>
          <a:p>
            <a:r>
              <a:rPr lang="en-GB" dirty="0"/>
              <a:t>	</a:t>
            </a:r>
            <a:r>
              <a:rPr lang="en-GB" dirty="0" smtClean="0"/>
              <a:t>savings and use of biogas for a 100% supply by RES: </a:t>
            </a:r>
            <a:r>
              <a:rPr lang="en-GB" dirty="0" smtClean="0">
                <a:solidFill>
                  <a:srgbClr val="FF0000"/>
                </a:solidFill>
              </a:rPr>
              <a:t>e.g. 40 </a:t>
            </a:r>
            <a:r>
              <a:rPr lang="en-GB" dirty="0" err="1" smtClean="0">
                <a:solidFill>
                  <a:srgbClr val="FF0000"/>
                </a:solidFill>
              </a:rPr>
              <a:t>TWh</a:t>
            </a:r>
            <a:r>
              <a:rPr lang="en-GB" dirty="0" smtClean="0">
                <a:solidFill>
                  <a:srgbClr val="FF0000"/>
                </a:solidFill>
              </a:rPr>
              <a:t>, 30% consumption</a:t>
            </a:r>
          </a:p>
          <a:p>
            <a:r>
              <a:rPr lang="en-GB" dirty="0"/>
              <a:t>	</a:t>
            </a:r>
            <a:r>
              <a:rPr lang="en-GB" dirty="0" smtClean="0"/>
              <a:t>what is a reasonable share by RES:  </a:t>
            </a:r>
            <a:r>
              <a:rPr lang="en-GB" dirty="0" smtClean="0">
                <a:solidFill>
                  <a:srgbClr val="FF0000"/>
                </a:solidFill>
              </a:rPr>
              <a:t>40%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26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3" t="21359" r="9127" b="22719"/>
          <a:stretch/>
        </p:blipFill>
        <p:spPr>
          <a:xfrm>
            <a:off x="1475655" y="3122970"/>
            <a:ext cx="6120681" cy="299335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9512" y="260648"/>
            <a:ext cx="88881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3. Analysis (</a:t>
            </a:r>
            <a:r>
              <a:rPr lang="en-GB" b="1" dirty="0" smtClean="0">
                <a:solidFill>
                  <a:srgbClr val="FF0000"/>
                </a:solidFill>
              </a:rPr>
              <a:t>Germany</a:t>
            </a:r>
            <a:r>
              <a:rPr lang="en-GB" b="1" dirty="0" smtClean="0"/>
              <a:t>)</a:t>
            </a:r>
          </a:p>
          <a:p>
            <a:r>
              <a:rPr lang="en-GB" dirty="0"/>
              <a:t>	</a:t>
            </a:r>
            <a:r>
              <a:rPr lang="en-GB" dirty="0" smtClean="0"/>
              <a:t>what has to be installed: </a:t>
            </a:r>
            <a:r>
              <a:rPr lang="en-GB" dirty="0" smtClean="0">
                <a:solidFill>
                  <a:srgbClr val="FF0000"/>
                </a:solidFill>
              </a:rPr>
              <a:t>enough to supply Europe</a:t>
            </a:r>
          </a:p>
          <a:p>
            <a:r>
              <a:rPr lang="en-GB" dirty="0"/>
              <a:t>	</a:t>
            </a:r>
            <a:r>
              <a:rPr lang="en-GB" dirty="0" smtClean="0"/>
              <a:t>remaining need for back-up: </a:t>
            </a:r>
            <a:r>
              <a:rPr lang="en-GB" dirty="0" smtClean="0">
                <a:solidFill>
                  <a:srgbClr val="FF0000"/>
                </a:solidFill>
              </a:rPr>
              <a:t>78%</a:t>
            </a:r>
          </a:p>
          <a:p>
            <a:r>
              <a:rPr lang="en-GB" dirty="0"/>
              <a:t>	</a:t>
            </a:r>
            <a:r>
              <a:rPr lang="en-GB" dirty="0" smtClean="0"/>
              <a:t>extent of surplus energy: </a:t>
            </a:r>
            <a:r>
              <a:rPr lang="en-GB" dirty="0" smtClean="0">
                <a:solidFill>
                  <a:srgbClr val="FF0000"/>
                </a:solidFill>
              </a:rPr>
              <a:t>consumption of Poland</a:t>
            </a:r>
          </a:p>
          <a:p>
            <a:r>
              <a:rPr lang="en-GB" dirty="0"/>
              <a:t>	</a:t>
            </a:r>
            <a:r>
              <a:rPr lang="en-GB" dirty="0" smtClean="0"/>
              <a:t>storage: </a:t>
            </a:r>
            <a:r>
              <a:rPr lang="en-GB" dirty="0" smtClean="0">
                <a:solidFill>
                  <a:srgbClr val="FF0000"/>
                </a:solidFill>
              </a:rPr>
              <a:t>formally, 33 </a:t>
            </a:r>
            <a:r>
              <a:rPr lang="en-GB" dirty="0" err="1" smtClean="0">
                <a:solidFill>
                  <a:srgbClr val="FF0000"/>
                </a:solidFill>
              </a:rPr>
              <a:t>TWh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	</a:t>
            </a:r>
            <a:r>
              <a:rPr lang="en-GB" dirty="0" smtClean="0"/>
              <a:t>dynamics of back-up system: </a:t>
            </a:r>
            <a:r>
              <a:rPr lang="en-GB" dirty="0" smtClean="0">
                <a:solidFill>
                  <a:srgbClr val="FF0000"/>
                </a:solidFill>
              </a:rPr>
              <a:t>from 0 to the load, strongly increased gradients</a:t>
            </a:r>
          </a:p>
          <a:p>
            <a:r>
              <a:rPr lang="en-GB" dirty="0"/>
              <a:t>	</a:t>
            </a:r>
            <a:r>
              <a:rPr lang="en-GB" dirty="0" smtClean="0"/>
              <a:t>conditions for DSM (demand-side management): </a:t>
            </a:r>
            <a:r>
              <a:rPr lang="en-GB" dirty="0" smtClean="0">
                <a:solidFill>
                  <a:srgbClr val="FF0000"/>
                </a:solidFill>
              </a:rPr>
              <a:t>price is low during day</a:t>
            </a:r>
          </a:p>
          <a:p>
            <a:r>
              <a:rPr lang="en-GB" dirty="0"/>
              <a:t>	</a:t>
            </a:r>
            <a:r>
              <a:rPr lang="en-GB" dirty="0" smtClean="0"/>
              <a:t>CO2 reduction: </a:t>
            </a:r>
          </a:p>
          <a:p>
            <a:r>
              <a:rPr lang="en-GB" dirty="0"/>
              <a:t>	</a:t>
            </a:r>
            <a:r>
              <a:rPr lang="en-GB" dirty="0" smtClean="0"/>
              <a:t>savings and use of biogas for a 100% supply by RES: </a:t>
            </a:r>
            <a:r>
              <a:rPr lang="en-GB" dirty="0" smtClean="0">
                <a:solidFill>
                  <a:srgbClr val="FF0000"/>
                </a:solidFill>
              </a:rPr>
              <a:t>e.g. 40 </a:t>
            </a:r>
            <a:r>
              <a:rPr lang="en-GB" dirty="0" err="1" smtClean="0">
                <a:solidFill>
                  <a:srgbClr val="FF0000"/>
                </a:solidFill>
              </a:rPr>
              <a:t>TWh</a:t>
            </a:r>
            <a:r>
              <a:rPr lang="en-GB" dirty="0" smtClean="0">
                <a:solidFill>
                  <a:srgbClr val="FF0000"/>
                </a:solidFill>
              </a:rPr>
              <a:t>, 30% consumption</a:t>
            </a:r>
          </a:p>
          <a:p>
            <a:r>
              <a:rPr lang="en-GB" dirty="0"/>
              <a:t>	</a:t>
            </a:r>
            <a:r>
              <a:rPr lang="en-GB" dirty="0" smtClean="0"/>
              <a:t>what is a reasonable share by RES:  </a:t>
            </a:r>
            <a:r>
              <a:rPr lang="en-GB" dirty="0" smtClean="0">
                <a:solidFill>
                  <a:srgbClr val="FF0000"/>
                </a:solidFill>
              </a:rPr>
              <a:t>40%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15616" y="6237312"/>
            <a:ext cx="160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 weekends!</a:t>
            </a:r>
            <a:endParaRPr lang="en-GB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51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79512" y="260648"/>
            <a:ext cx="4847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3. Analysis (</a:t>
            </a:r>
            <a:r>
              <a:rPr lang="en-GB" b="1" dirty="0" smtClean="0">
                <a:solidFill>
                  <a:srgbClr val="FF0000"/>
                </a:solidFill>
              </a:rPr>
              <a:t>EU</a:t>
            </a:r>
            <a:r>
              <a:rPr lang="en-GB" b="1" dirty="0" smtClean="0"/>
              <a:t>)</a:t>
            </a:r>
          </a:p>
          <a:p>
            <a:r>
              <a:rPr lang="en-GB" dirty="0"/>
              <a:t>	</a:t>
            </a:r>
            <a:r>
              <a:rPr lang="en-GB" dirty="0" smtClean="0"/>
              <a:t>expectation: the EU-RE-field is averaged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69" r="28437" b="33333"/>
          <a:stretch/>
        </p:blipFill>
        <p:spPr bwMode="auto">
          <a:xfrm>
            <a:off x="2121681" y="1216174"/>
            <a:ext cx="4900638" cy="44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43608" y="5949280"/>
            <a:ext cx="235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Averaging only by wind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770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620688"/>
            <a:ext cx="48568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The benefit: </a:t>
            </a:r>
          </a:p>
          <a:p>
            <a:r>
              <a:rPr lang="en-GB" dirty="0" smtClean="0"/>
              <a:t>	The </a:t>
            </a:r>
            <a:r>
              <a:rPr lang="en-GB" dirty="0"/>
              <a:t>back-up energy is reduced by 24%, </a:t>
            </a:r>
            <a:endParaRPr lang="en-GB" dirty="0" smtClean="0"/>
          </a:p>
          <a:p>
            <a:r>
              <a:rPr lang="en-GB" dirty="0" smtClean="0"/>
              <a:t>	the </a:t>
            </a:r>
            <a:r>
              <a:rPr lang="en-GB" dirty="0"/>
              <a:t>maximal back-up power by 9%, </a:t>
            </a:r>
            <a:endParaRPr lang="en-GB" dirty="0" smtClean="0"/>
          </a:p>
          <a:p>
            <a:r>
              <a:rPr lang="en-GB" dirty="0" smtClean="0"/>
              <a:t>	the </a:t>
            </a:r>
            <a:r>
              <a:rPr lang="en-GB" dirty="0"/>
              <a:t>maximal surplus power by 15%, </a:t>
            </a:r>
            <a:endParaRPr lang="en-GB" dirty="0" smtClean="0"/>
          </a:p>
          <a:p>
            <a:r>
              <a:rPr lang="en-GB" dirty="0" smtClean="0"/>
              <a:t>	the </a:t>
            </a:r>
            <a:r>
              <a:rPr lang="en-GB" dirty="0"/>
              <a:t>maximal grid power by 7%, </a:t>
            </a:r>
            <a:endParaRPr lang="en-GB" dirty="0" smtClean="0"/>
          </a:p>
          <a:p>
            <a:r>
              <a:rPr lang="en-GB" dirty="0" smtClean="0"/>
              <a:t>	the </a:t>
            </a:r>
            <a:r>
              <a:rPr lang="en-GB" dirty="0"/>
              <a:t>typical grid fluctuation level by 35% </a:t>
            </a:r>
            <a:endParaRPr lang="en-GB" dirty="0" smtClean="0"/>
          </a:p>
          <a:p>
            <a:r>
              <a:rPr lang="en-GB" dirty="0" smtClean="0"/>
              <a:t>	the </a:t>
            </a:r>
            <a:r>
              <a:rPr lang="en-GB" dirty="0"/>
              <a:t>maximal storage capacity by 28%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403463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Bildschirmpräsentation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Wagner 2</dc:creator>
  <cp:lastModifiedBy>Wagner, Friedrich</cp:lastModifiedBy>
  <cp:revision>9</cp:revision>
  <dcterms:created xsi:type="dcterms:W3CDTF">2014-11-06T11:28:16Z</dcterms:created>
  <dcterms:modified xsi:type="dcterms:W3CDTF">2014-11-11T13:28:07Z</dcterms:modified>
</cp:coreProperties>
</file>